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574182-63D3-46B5-B386-77FF7274FD7D}" type="datetime1">
              <a:rPr lang="pl-PL" smtClean="0"/>
              <a:t>21.06.2026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5D7732-070F-438D-B697-14BA4912F0A6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33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699E-6518-30FF-873C-12BA051F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7EF72A5-7DDA-2AA5-AE9D-2637C2F5C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9C5CB88-886C-1D73-3A4D-C7582EF1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9F49B5-DA71-B59B-B37C-79A43B537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71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6481C-DE8D-595E-2FE7-AD82D5FC0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F16CEE7-8337-2B0D-A0C4-DBF9AC26B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83DFC6-7727-222A-2B6A-939740939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C68FC5-624C-DF51-6903-8BDB49882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2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2F71-0465-CDCA-779E-7CB16DF5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6D0E481-908A-042B-C7BE-86571DAC5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D801546-1699-A443-4117-F4DD1888F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C291DD-3E38-E33B-340A-2F3700A03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87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3BF1-44FB-C12A-C1FB-314345E38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BD5F61-D3A7-CFF5-D85E-955207021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CE8501-9164-5824-3131-B287271D8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CE2065-4939-3992-6958-7CED7F642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408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58DC5-B5EF-0058-0076-B3C0FED4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B55107E-F12D-4D88-CCCA-782998054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0497860-1D2A-5877-BC1A-31476C675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DD18F7D-6F64-B934-E49D-139A92915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24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C16D-37FF-A7C3-056F-68733951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A968E3-0201-4CEC-3E7F-D8584A2B4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CCDCD5A-6BB6-7A92-D900-0BD07E382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7EED34-7D25-31BB-E795-6DB0800AB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725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3BD4-855A-3025-DC4A-F50E81D9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4B7DAD9-E4B9-6D94-0482-93076CB30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9019CB7-9055-ADBA-049D-4D032BC76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778D7E-D398-BC9F-6971-69BDD6EBB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917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4AB53-6056-4433-BBCE-2FAAD44C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44219E-E51C-2BBE-F3B3-D8DBB3A55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2517B96-57E8-18A8-148E-D38D45A1D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7AB019-F633-6681-941F-A5657A6D3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4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70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89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4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50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03BC-08FE-4513-24BE-535A7466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CC8D610-FEA5-3305-D964-713EF278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807C5C1-CD81-48BE-3896-06AE4F1B8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A12324-C27C-2CF8-03C1-531D60F6D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26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CA8B-03D5-F883-F6CD-82D55CCFE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6A64B3-2515-F258-CB01-59D8EBF73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367F321-857C-EFEB-EE48-46B8B1480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5D329E-0DCF-6C9D-0DEE-0178EA563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7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0759-4553-BC8D-AAC9-CE075291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11F1668-D9BD-BB1D-5759-170B0585D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FAD4B22-096B-5DAF-F011-8D63C7D6A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5B95FD-1858-658B-89B4-BF7E33CFB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61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F3F9-60BD-9070-4F69-2BFC4EE24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D3B019A-C163-DCA3-9F40-AA8307091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4BC34E8-A993-1B45-BA48-C5E284E2E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DB0041-7C96-215F-62C1-7198E078F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4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FD4DA6-245E-4267-97AB-2F2DEA8D3C2B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F3F684B-8584-45D9-93F7-D323103DF4D8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AF31DD-C556-4797-9414-2F6C41DD6BC5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C3A62C-C9E4-43E2-B120-F04840C84BD9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13B49-8B80-43B7-8626-F729CAAAF300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Zawartość — symbol zastępczy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82C9B3-1108-44C6-BAF1-DE21A9EE7264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Zawartość — symbol zastępczy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9C8C1-ACC2-4CDD-AED1-32A4667C2244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71069-C2F1-4666-B91F-4B3E6434C506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AE4FF-19E8-4D28-BE89-96118AA26B10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ACB28-4B23-4073-8F08-5F2487C06238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B784FB-9B42-4D02-837E-6107C761D981}" type="datetime1">
              <a:rPr lang="pl-PL" noProof="0" smtClean="0"/>
              <a:t>21.06.2026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661F1BB2-5800-4E1B-B941-7A4F4DE203F6}" type="datetime1">
              <a:rPr lang="pl-PL" noProof="0" smtClean="0"/>
              <a:t>21.06.2026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grpSp>
        <p:nvGrpSpPr>
          <p:cNvPr id="7" name="Grupa 6" descr="Krzewy na wybrzeżu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w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Dowolny kształt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a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a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Dowolny kształt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9" name="Dowolny kształt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grpSp>
              <p:nvGrpSpPr>
                <p:cNvPr id="96" name="Grupa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Dowolny kształt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7" name="Dowolny kształt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97" name="Dowolny kształt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8" name="Dowolny kształt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9" name="Dowolny kształt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100" name="Grupa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Dowolny kształt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3" name="Dowolny kształt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4" name="Dowolny kształt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5" name="Dowolny kształt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101" name="Dowolny kształt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2" name="Dowolny kształt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3" name="Dowolny kształt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4" name="Dowolny kształt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5" name="Dowolny kształt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6" name="Dowolny kształt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7" name="Dowolny kształt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8" name="Dowolny kształt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9" name="Dowolny kształt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0" name="Dowolny kształt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1" name="Dowolny kształt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6" name="Dowolny kształt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57" name="Grupa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Dowolny kształt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3" name="Dowolny kształt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4" name="Dowolny kształt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8" name="Dowolny kształt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0" name="Grupa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Dowolny kształt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1" name="Dowolny kształt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1" name="Dowolny kształt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2" name="Grupa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Dowolny kształt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4" name="Dowolny kształt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85" name="Grupa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Dowolny kształt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89" name="Dowolny kształt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86" name="Dowolny kształt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7" name="Dowolny kształt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3" name="Dowolny kształt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Dowolny kształt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5" name="Dowolny kształt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8" name="Dowolny kształt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9" name="Dowolny kształt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0" name="Dowolny kształt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1" name="Dowolny kształt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2" name="Dowolny kształt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3" name="Dowolny kształt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4" name="Dowolny kształt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75" name="Grupa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Dowolny kształt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2" name="Dowolny kształt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76" name="Dowolny kształt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7" name="Dowolny kształt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8" name="Dowolny kształt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9" name="Dowolny kształt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0" name="Dowolny kształt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12" name="Grupa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a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Dowolny kształt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1" name="Dowolny kształt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2" name="Dowolny kształt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3" name="Dowolny kształt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4" name="Dowolny kształt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5" name="Dowolny kształt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6" name="Dowolny kształt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7" name="Dowolny kształt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8" name="Dowolny kształt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9" name="Dowolny kształt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0" name="Dowolny kształt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1" name="Dowolny kształt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2" name="Dowolny kształt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3" name="Dowolny kształt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4" name="Dowolny kształt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14" name="Dowolny kształt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5" name="Dowolny kształt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6" name="Dowolny kształt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7" name="Dowolny kształt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8" name="Dowolny kształt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9" name="Dowolny kształt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0" name="Dowolny kształt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1" name="Dowolny kształt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3" name="Dowolny kształt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4" name="Dowolny kształt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Dowolny kształt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Dowolny kształt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1" name="Dowolny kształt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2" name="Dowolny kształt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3" name="Dowolny kształt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4" name="Dowolny kształt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" name="Dowolny kształt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39958"/>
            <a:ext cx="12192000" cy="1934547"/>
          </a:xfrm>
        </p:spPr>
        <p:txBody>
          <a:bodyPr rtlCol="0"/>
          <a:lstStyle/>
          <a:p>
            <a:pPr rtl="0"/>
            <a:r>
              <a:rPr lang="pl-PL" sz="5400" dirty="0"/>
              <a:t>PROJEKT EDUKACYJNY MATEMATYCZNO - PRZYRODNICZY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62066" y="2607905"/>
            <a:ext cx="8534400" cy="1219200"/>
          </a:xfrm>
        </p:spPr>
        <p:txBody>
          <a:bodyPr rtlCol="0"/>
          <a:lstStyle/>
          <a:p>
            <a:pPr rtl="0"/>
            <a:r>
              <a:rPr lang="pl-PL" dirty="0"/>
              <a:t>„MATEMATYCZNE PRZYGODY WŚRÓD PRZYRODY”</a:t>
            </a:r>
          </a:p>
          <a:p>
            <a:pPr rtl="0"/>
            <a:r>
              <a:rPr lang="pl-PL" dirty="0"/>
              <a:t>GRUPA „LISKI”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241C0AD-F852-9513-5ED8-B02014ADE76A}"/>
              </a:ext>
            </a:extLst>
          </p:cNvPr>
          <p:cNvSpPr txBox="1"/>
          <p:nvPr/>
        </p:nvSpPr>
        <p:spPr>
          <a:xfrm>
            <a:off x="7548465" y="5395040"/>
            <a:ext cx="27805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mgr JUSTYNA BAJOR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52B81-5F99-AEDB-D99D-90D04CCFB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939374-2F3A-40C1-EBEC-075E0A1DA5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06" y="258923"/>
            <a:ext cx="6136432" cy="460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779E44-E2BE-2CB1-C797-C103658173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115" y="2108720"/>
            <a:ext cx="5987143" cy="449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11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B96C-5EBB-D296-0EA7-E2F90226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70F0FC-8ED4-F33E-A660-B5C3DC190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67" y="207605"/>
            <a:ext cx="6416351" cy="481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D5661E-E16A-C663-3D75-42B3E3BF29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834" y="615301"/>
            <a:ext cx="4416101" cy="588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12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F26CD-568C-A951-B1F1-B2E0E6CC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9544EC-A423-CD21-6F4C-8AD95CB3A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03" y="378925"/>
            <a:ext cx="4145513" cy="552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2402AA5-6BFE-730E-927B-AF040DBE6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915" y="540916"/>
            <a:ext cx="4332126" cy="577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85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BC471-B2D9-B911-EF53-2E2E299B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491CBB-B8EF-0978-08DB-12F956340F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44" y="149289"/>
            <a:ext cx="6407020" cy="480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EC405A3-E8A8-EB73-4E18-EE79F0EA20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858" y="410027"/>
            <a:ext cx="4416101" cy="588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49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9292-60B6-DB34-61E4-FD8B2289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BAA745-D2B6-3CEA-8D54-C2137A117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45" y="179614"/>
            <a:ext cx="6267061" cy="470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FDDDB7-129E-7136-8777-0AC625C08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837" y="2157703"/>
            <a:ext cx="5862735" cy="439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88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94D6-F2F4-9692-6FF7-304528019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C6FFBC-6907-8153-92E3-6391824D41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539" y="263847"/>
            <a:ext cx="4406770" cy="587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D53B80-6A51-33FF-7FA4-5C49142FE2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981" y="406915"/>
            <a:ext cx="4192166" cy="558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29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CE95F-339C-59D3-D83F-07ED077D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1CA009-EC76-4F09-5285-EE1CA8D21D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46" y="238967"/>
            <a:ext cx="4453423" cy="593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37E0AB1-53AC-382D-1257-88FA54F55F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774" y="238965"/>
            <a:ext cx="4453424" cy="593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87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C3281-CE6A-7FA1-7F04-12CA05A7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19EB8B-55F6-6DED-435F-E65C99565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209" y="375815"/>
            <a:ext cx="4378779" cy="583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B7E1DB-730D-09C7-4B47-BA44B1EC98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14" y="375815"/>
            <a:ext cx="4243484" cy="565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03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E0269-AC4A-9997-7DBA-CF1053CD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2" y="2369976"/>
            <a:ext cx="10972800" cy="1600200"/>
          </a:xfrm>
        </p:spPr>
        <p:txBody>
          <a:bodyPr/>
          <a:lstStyle/>
          <a:p>
            <a:r>
              <a:rPr lang="pl-PL" dirty="0"/>
              <a:t>Dziękuje za uwagę </a:t>
            </a:r>
          </a:p>
        </p:txBody>
      </p:sp>
    </p:spTree>
    <p:extLst>
      <p:ext uri="{BB962C8B-B14F-4D97-AF65-F5344CB8AC3E}">
        <p14:creationId xmlns:p14="http://schemas.microsoft.com/office/powerpoint/2010/main" val="42630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77755" y="74645"/>
            <a:ext cx="5623249" cy="928396"/>
          </a:xfrm>
        </p:spPr>
        <p:txBody>
          <a:bodyPr rtlCol="0"/>
          <a:lstStyle/>
          <a:p>
            <a:pPr rtl="0"/>
            <a:r>
              <a:rPr lang="pl-PL" sz="5400" dirty="0"/>
              <a:t>CELE PROJEKTU: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422988" y="1236308"/>
            <a:ext cx="10972800" cy="4082141"/>
          </a:xfrm>
        </p:spPr>
        <p:txBody>
          <a:bodyPr rtlCol="0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integracja treści matematycznych z treściami przyrodniczymi</a:t>
            </a:r>
          </a:p>
          <a:p>
            <a:pPr>
              <a:lnSpc>
                <a:spcPct val="110000"/>
              </a:lnSpc>
            </a:pPr>
            <a:r>
              <a:rPr lang="pl-PL" dirty="0"/>
              <a:t>rozbudzanie zainteresowań najbliższym środowiskiem społeczno- przyrodniczym</a:t>
            </a:r>
          </a:p>
          <a:p>
            <a:pPr>
              <a:lnSpc>
                <a:spcPct val="110000"/>
              </a:lnSpc>
            </a:pPr>
            <a:r>
              <a:rPr lang="pl-PL" dirty="0"/>
              <a:t>pobudzanie do twórczego i kreatywnego działania poprzez ukazywanie bogactwa przyrody oraz korzyści jakie z niej wypływają</a:t>
            </a:r>
          </a:p>
          <a:p>
            <a:pPr>
              <a:lnSpc>
                <a:spcPct val="110000"/>
              </a:lnSpc>
            </a:pPr>
            <a:r>
              <a:rPr lang="pl-PL" dirty="0"/>
              <a:t>inspirowanie samodzielnych działań dzieci zjawiskami przyrody</a:t>
            </a:r>
          </a:p>
          <a:p>
            <a:pPr>
              <a:lnSpc>
                <a:spcPct val="110000"/>
              </a:lnSpc>
            </a:pPr>
            <a:r>
              <a:rPr lang="pl-PL" dirty="0"/>
              <a:t>zaktywizowanie nauczycieli i rodziców do działań w zbieranie materiału przyrodniczego</a:t>
            </a:r>
          </a:p>
          <a:p>
            <a:pPr>
              <a:lnSpc>
                <a:spcPct val="110000"/>
              </a:lnSpc>
            </a:pPr>
            <a:r>
              <a:rPr lang="pl-PL" dirty="0"/>
              <a:t>wykorzystanie naturalnego środowiska (ogród przedszkolny, park) do samodzielnych obserwacji i działań  matematyczno- przyrodniczych.</a:t>
            </a:r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title="Układ Tytuł i zawartość z wykresem"/>
          <p:cNvSpPr>
            <a:spLocks noGrp="1"/>
          </p:cNvSpPr>
          <p:nvPr>
            <p:ph type="title"/>
          </p:nvPr>
        </p:nvSpPr>
        <p:spPr>
          <a:xfrm>
            <a:off x="77755" y="93306"/>
            <a:ext cx="11790784" cy="956388"/>
          </a:xfrm>
        </p:spPr>
        <p:txBody>
          <a:bodyPr rtlCol="0"/>
          <a:lstStyle/>
          <a:p>
            <a:pPr rtl="0"/>
            <a:r>
              <a:rPr lang="pl-PL" sz="5400" dirty="0"/>
              <a:t>DZIAŁANIA W TRAKCIE PROJEKTU: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2DE5DD-98FC-2C63-55B0-FDF0F3CB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996"/>
            <a:ext cx="10972800" cy="5309118"/>
          </a:xfrm>
        </p:spPr>
        <p:txBody>
          <a:bodyPr>
            <a:normAutofit fontScale="92500"/>
          </a:bodyPr>
          <a:lstStyle/>
          <a:p>
            <a:r>
              <a:rPr lang="pl-PL" dirty="0"/>
              <a:t>gromadzenie materiałów przyrodniczych</a:t>
            </a:r>
          </a:p>
          <a:p>
            <a:r>
              <a:rPr lang="pl-PL" dirty="0"/>
              <a:t>zbieranie owoców drzew i nasion oraz cebulek – wzbogacanie nimi kącika przyrody</a:t>
            </a:r>
          </a:p>
          <a:p>
            <a:r>
              <a:rPr lang="pl-PL" dirty="0"/>
              <a:t>wykorzystanie owoców i warzyw w działalności matematycznej</a:t>
            </a:r>
          </a:p>
          <a:p>
            <a:r>
              <a:rPr lang="pl-PL" dirty="0"/>
              <a:t>włączenie rodziców do zbierania materiałów przyrodniczych</a:t>
            </a:r>
          </a:p>
          <a:p>
            <a:r>
              <a:rPr lang="pl-PL" dirty="0"/>
              <a:t>utworzenie w sali kącika przyrody</a:t>
            </a:r>
          </a:p>
          <a:p>
            <a:r>
              <a:rPr lang="pl-PL" dirty="0"/>
              <a:t>integracja treści matematycznych z przyrodniczymi podczas wycieczek, zabaw na powietrzu, spacerów</a:t>
            </a:r>
          </a:p>
          <a:p>
            <a:r>
              <a:rPr lang="pl-PL" dirty="0"/>
              <a:t>organizowanie zabaw matematycznych z wykorzystaniem kącika przyrody</a:t>
            </a:r>
          </a:p>
          <a:p>
            <a:r>
              <a:rPr lang="pl-PL" dirty="0"/>
              <a:t>uwiecznianie prowadzonych działań na zdjęciach oraz poprzez rysunki i prace plastyczne dzieci </a:t>
            </a:r>
          </a:p>
          <a:p>
            <a:r>
              <a:rPr lang="pl-PL" dirty="0"/>
              <a:t>wykonywanie przez dzieci wszelkich prac z materiałów przyrodniczych</a:t>
            </a:r>
          </a:p>
          <a:p>
            <a:r>
              <a:rPr lang="pl-PL" dirty="0"/>
              <a:t>zorganizowanie  konkurów i zabaw łączących edukację matematyczną z przyrodniczą.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29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326" y="130629"/>
            <a:ext cx="10972800" cy="965718"/>
          </a:xfrm>
        </p:spPr>
        <p:txBody>
          <a:bodyPr rtlCol="0"/>
          <a:lstStyle/>
          <a:p>
            <a:pPr rtl="0"/>
            <a:r>
              <a:rPr lang="pl-PL" sz="5400" dirty="0"/>
              <a:t>ROZWIJANE UMIEJĘTNOŚCI 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D58E656-F4EC-7634-86E0-E7513D417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325" y="1259635"/>
            <a:ext cx="11706809" cy="315374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przedstawianie układu rytmicznego wyrażonego za pomocą tworzywa przyrodniczego</a:t>
            </a:r>
          </a:p>
          <a:p>
            <a:r>
              <a:rPr lang="pl-PL" dirty="0"/>
              <a:t>łączenie przedmiotów w grupy na podstawie cechy percepcyjnej np. barwy, wielkości, kształtu, a następnie cech funkcjonalnych</a:t>
            </a:r>
          </a:p>
          <a:p>
            <a:r>
              <a:rPr lang="pl-PL" dirty="0"/>
              <a:t>klasyfikowanie przedmiotów pod względem jednej lub kilku cech wspólnych</a:t>
            </a:r>
          </a:p>
          <a:p>
            <a:r>
              <a:rPr lang="pl-PL" dirty="0"/>
              <a:t>porównywanie liczebności zbiorów poprzez ustawianie elementów w pary lub ich liczenie</a:t>
            </a:r>
          </a:p>
          <a:p>
            <a:r>
              <a:rPr lang="pl-PL" dirty="0"/>
              <a:t>rozróżnianie błędnego liczenia od poprawnego.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49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16BC28-FCB5-0B17-620C-B95B197E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9" y="83975"/>
            <a:ext cx="10972800" cy="975049"/>
          </a:xfrm>
        </p:spPr>
        <p:txBody>
          <a:bodyPr/>
          <a:lstStyle/>
          <a:p>
            <a:r>
              <a:rPr lang="pl-PL" sz="5400" dirty="0"/>
              <a:t>FOTORELACJA Z PROKEKTU: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DB96D03-E63D-E5A2-0D44-4E8D1F0C9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" y="1249783"/>
            <a:ext cx="3884256" cy="51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75C9AEE-E4B1-988E-80B4-BCCE5CB87E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466979"/>
            <a:ext cx="6463004" cy="484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45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DCD9-EAE4-CEAF-7FA7-E4873687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48FDBC6-8750-9814-70C4-F8A81224C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10" y="629816"/>
            <a:ext cx="6176865" cy="463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8F0452-5BEE-DFBD-15D0-0A1DEA8D7D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801" y="528215"/>
            <a:ext cx="4229489" cy="563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19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B667-643A-1F4C-13B7-369DDA4F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5292DA-A9B4-25B6-7908-19C736BED5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9069" y="-736566"/>
            <a:ext cx="4920553" cy="656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94E8FD5-F608-83C0-1FB0-4B27D5A366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412" y="2052734"/>
            <a:ext cx="6108441" cy="458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6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349D-6B2E-4EE8-455D-62FE192B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7721A1-156B-593C-5D22-273AE587A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17" y="291841"/>
            <a:ext cx="4420767" cy="58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5D99171-625F-9B1C-65F5-878E29741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60" y="573831"/>
            <a:ext cx="6736702" cy="50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85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A03-A04A-0DA4-F0F0-A3B71FDC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7ABD91C-65CF-D4DC-2A87-08C65329A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8" y="240262"/>
            <a:ext cx="6024465" cy="451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D2662C-6123-F91A-DC79-E709365CD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009" y="1665516"/>
            <a:ext cx="6602963" cy="495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307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 (projekt Wybrzeże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17_TF03460566" id="{EB4ED0D1-D787-4624-B3D9-266E79B897F5}" vid="{B61BAE1C-6F26-4A4D-858A-3995702554CC}"/>
    </a:ext>
  </a:extLst>
</a:theme>
</file>

<file path=ppt/theme/theme2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Wybrzeże)</Template>
  <TotalTime>34</TotalTime>
  <Words>251</Words>
  <Application>Microsoft Office PowerPoint</Application>
  <PresentationFormat>Panoramiczny</PresentationFormat>
  <Paragraphs>47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Szablon (projekt Wybrzeże)</vt:lpstr>
      <vt:lpstr>PROJEKT EDUKACYJNY MATEMATYCZNO - PRZYRODNICZY</vt:lpstr>
      <vt:lpstr>CELE PROJEKTU:</vt:lpstr>
      <vt:lpstr>DZIAŁANIA W TRAKCIE PROJEKTU:</vt:lpstr>
      <vt:lpstr>ROZWIJANE UMIEJĘTNOŚCI :</vt:lpstr>
      <vt:lpstr>FOTORELACJA Z PROKEKTU: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 F.</dc:creator>
  <cp:lastModifiedBy>Magda F.</cp:lastModifiedBy>
  <cp:revision>3</cp:revision>
  <dcterms:created xsi:type="dcterms:W3CDTF">2026-06-15T07:01:23Z</dcterms:created>
  <dcterms:modified xsi:type="dcterms:W3CDTF">2026-06-21T07:49:24Z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